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0" roundtripDataSignature="AMtx7mgIb+C2KObnsYW+Vz0ndlxtzVyH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</a:t>
            </a:r>
            <a:r>
              <a:rPr lang="pt-BR"/>
              <a:t>: A opção c é a correta porque as funções permitem que um bloco de código seja isolado e reutilizado em diferentes partes do programa, tornando-o mais organizado, fácil de ler, manter e atualizar. Além disso, funções ajudam a evitar repetições, seguindo o princípio DRY (Don't Repeat Yourself), fundamental para um bom design de software.</a:t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Comentário:</a:t>
            </a:r>
            <a:r>
              <a:rPr lang="pt-BR"/>
              <a:t> Ao compreender a lógica e o propósito de cada parte do código, João pode começar a refatoração com confiança, garantindo que as melhorias mantenham ou até aumentem a eficácia do programa sem alterar seu comportamento externo. Isso facilitará a manutenção e a compreensão do código por toda a equipe.</a:t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9" Type="http://schemas.openxmlformats.org/officeDocument/2006/relationships/image" Target="../media/image43.png"/><Relationship Id="rId5" Type="http://schemas.openxmlformats.org/officeDocument/2006/relationships/image" Target="../media/image9.png"/><Relationship Id="rId6" Type="http://schemas.openxmlformats.org/officeDocument/2006/relationships/hyperlink" Target="https://docs.google.com/document/d/17mRLvCRFnJOvzmpWJQ9-0gF0hgHJzI44/edit?usp=drive_link&amp;ouid=111990524911817921609&amp;rtpof=true&amp;sd=true" TargetMode="External"/><Relationship Id="rId7" Type="http://schemas.openxmlformats.org/officeDocument/2006/relationships/image" Target="../media/image34.png"/><Relationship Id="rId8" Type="http://schemas.openxmlformats.org/officeDocument/2006/relationships/hyperlink" Target="https://github.com/alura-cursos/Curso-Python-3-parte-2-Avan-ando-na-linguagem/archive/capitulo7.zi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hyperlink" Target="https://cursos.alura.com.br/course/python-3-avancando-na-linguagem" TargetMode="External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5" Type="http://schemas.openxmlformats.org/officeDocument/2006/relationships/image" Target="../media/image9.png"/><Relationship Id="rId6" Type="http://schemas.openxmlformats.org/officeDocument/2006/relationships/image" Target="../media/image31.gif"/><Relationship Id="rId7" Type="http://schemas.openxmlformats.org/officeDocument/2006/relationships/image" Target="../media/image44.png"/><Relationship Id="rId8" Type="http://schemas.openxmlformats.org/officeDocument/2006/relationships/hyperlink" Target="https://cursos.alura.com.br/course/python-3-avancando-na-linguagem/task/25168" TargetMode="External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5" Type="http://schemas.openxmlformats.org/officeDocument/2006/relationships/image" Target="../media/image9.png"/><Relationship Id="rId6" Type="http://schemas.openxmlformats.org/officeDocument/2006/relationships/image" Target="../media/image31.gif"/><Relationship Id="rId7" Type="http://schemas.openxmlformats.org/officeDocument/2006/relationships/image" Target="../media/image44.png"/><Relationship Id="rId8" Type="http://schemas.openxmlformats.org/officeDocument/2006/relationships/hyperlink" Target="https://cursos.alura.com.br/course/python-3-avancando-na-linguagem/task/25202" TargetMode="Externa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5" Type="http://schemas.openxmlformats.org/officeDocument/2006/relationships/image" Target="../media/image9.png"/><Relationship Id="rId6" Type="http://schemas.openxmlformats.org/officeDocument/2006/relationships/image" Target="../media/image31.gif"/><Relationship Id="rId7" Type="http://schemas.openxmlformats.org/officeDocument/2006/relationships/image" Target="../media/image44.png"/><Relationship Id="rId8" Type="http://schemas.openxmlformats.org/officeDocument/2006/relationships/hyperlink" Target="https://cursos.alura.com.br/course/python-3-avancando-na-linguagem/task/2520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33.gif"/><Relationship Id="rId7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0.gif"/><Relationship Id="rId6" Type="http://schemas.openxmlformats.org/officeDocument/2006/relationships/image" Target="../media/image19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Melhorando o código e a apresentação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16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3" name="Google Shape;17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5" name="Google Shape;17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/>
          <p:nvPr/>
        </p:nvSpPr>
        <p:spPr>
          <a:xfrm>
            <a:off x="203599" y="136245"/>
            <a:ext cx="8676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1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Finalidade</a:t>
            </a:r>
            <a:endParaRPr b="0" i="0" sz="41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193900" y="2017488"/>
            <a:ext cx="35547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função realiza uma tarefa específica e pode ser chamada em diferentes partes do programa, evitando a repetição de código.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109800" y="945925"/>
            <a:ext cx="8924400" cy="985200"/>
          </a:xfrm>
          <a:prstGeom prst="rect">
            <a:avLst/>
          </a:prstGeom>
          <a:solidFill>
            <a:srgbClr val="E2D4B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finalidade de organizar o código em funções é dividir um programa complexo em partes menores e mais gerenciáveis. </a:t>
            </a:r>
            <a:endParaRPr sz="1600"/>
          </a:p>
        </p:txBody>
      </p:sp>
      <p:sp>
        <p:nvSpPr>
          <p:cNvPr id="179" name="Google Shape;179;p10"/>
          <p:cNvSpPr txBox="1"/>
          <p:nvPr/>
        </p:nvSpPr>
        <p:spPr>
          <a:xfrm>
            <a:off x="5682975" y="2017500"/>
            <a:ext cx="3232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não só torna o código mais fácil de entender e modificar mas também ajuda a identificar e corrigir erros mais rapidamente.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6">
            <a:alphaModFix/>
          </a:blip>
          <a:srcRect b="25714" l="26007" r="26604" t="27014"/>
          <a:stretch/>
        </p:blipFill>
        <p:spPr>
          <a:xfrm>
            <a:off x="3748600" y="1931125"/>
            <a:ext cx="2059649" cy="20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6" name="Google Shape;18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7" name="Google Shape;18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9" name="Google Shape;18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/>
          <p:nvPr/>
        </p:nvSpPr>
        <p:spPr>
          <a:xfrm>
            <a:off x="141724" y="143645"/>
            <a:ext cx="8676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1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Utilização</a:t>
            </a:r>
            <a:endParaRPr b="0" i="0" sz="41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109800" y="910800"/>
            <a:ext cx="58590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utilização de funções permite a abstração de detalhes de implementação. Os desenvolvedores podem se concentrar na lógica de alto nível, sem se preocupar com os intricados detalhes de cada parte do código.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0100" y="1040550"/>
            <a:ext cx="2909701" cy="2909701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193" name="Google Shape;193;p11"/>
          <p:cNvSpPr txBox="1"/>
          <p:nvPr/>
        </p:nvSpPr>
        <p:spPr>
          <a:xfrm>
            <a:off x="391677" y="3044725"/>
            <a:ext cx="5349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Além disso, funções bem definidas podem ser reutilizadas em diferentes projetos, economizando tempo e esforço.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9" name="Google Shape;19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00" name="Google Shape;20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02" name="Google Shape;20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 txBox="1"/>
          <p:nvPr/>
        </p:nvSpPr>
        <p:spPr>
          <a:xfrm>
            <a:off x="141724" y="128870"/>
            <a:ext cx="8676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Exemplos</a:t>
            </a:r>
            <a:endParaRPr b="0" i="0" sz="4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342434" y="2533810"/>
            <a:ext cx="67386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Acesse os arquivos do projeto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1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350" y="1063613"/>
            <a:ext cx="29813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38425" y="2836475"/>
            <a:ext cx="2224000" cy="6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12" name="Google Shape;2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13" name="Google Shape;21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5" name="Google Shape;21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3"/>
          <p:cNvSpPr txBox="1"/>
          <p:nvPr/>
        </p:nvSpPr>
        <p:spPr>
          <a:xfrm>
            <a:off x="259975" y="306225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227250" y="921225"/>
            <a:ext cx="86895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que é recomendado organizar o código em funções?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Para tornar o programa mais lento mas fácil de entender.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Para aumentar o tamanho do código fonte.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Para facilitar a reutilização de código e melhorar a legibilidade.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Para limitar o uso de variáveis globais.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5274" y="3192522"/>
            <a:ext cx="1298775" cy="11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 txBox="1"/>
          <p:nvPr/>
        </p:nvSpPr>
        <p:spPr>
          <a:xfrm>
            <a:off x="968100" y="4195600"/>
            <a:ext cx="836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Escolhendo alguém para responder essa questão!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5" name="Google Shape;2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6" name="Google Shape;22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8" name="Google Shape;22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 txBox="1"/>
          <p:nvPr/>
        </p:nvSpPr>
        <p:spPr>
          <a:xfrm>
            <a:off x="149100" y="136250"/>
            <a:ext cx="78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 correta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4"/>
          <p:cNvSpPr txBox="1"/>
          <p:nvPr/>
        </p:nvSpPr>
        <p:spPr>
          <a:xfrm>
            <a:off x="217800" y="1008375"/>
            <a:ext cx="87084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que é recomendado organizar o código em funções?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Para tornar o programa mais lento mas fácil de entender.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Para aumentar o tamanho do código fonte.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Para facilitar a reutilização de código e melhorar a legibilidade.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Para limitar o uso de variáveis globais.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lang="pt-B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(C)</a:t>
            </a:r>
            <a:r>
              <a:rPr i="0" lang="pt-B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Para facilitar a reutilização de código e melhorar a legibilidade.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6" name="Google Shape;2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5"/>
          <p:cNvSpPr txBox="1"/>
          <p:nvPr/>
        </p:nvSpPr>
        <p:spPr>
          <a:xfrm>
            <a:off x="149125" y="128845"/>
            <a:ext cx="609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7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7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109675" y="1008450"/>
            <a:ext cx="89244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Melhorar o código e organizar em funções é essencial para a manutenção, legibilidade e reutilização do software, tornando o desenvolvimento mais eficiente e sustentável.</a:t>
            </a:r>
            <a:endParaRPr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15"/>
          <p:cNvPicPr preferRelativeResize="0"/>
          <p:nvPr/>
        </p:nvPicPr>
        <p:blipFill rotWithShape="1">
          <a:blip r:embed="rId4">
            <a:alphaModFix/>
          </a:blip>
          <a:srcRect b="3539" l="10020" r="429" t="53025"/>
          <a:stretch/>
        </p:blipFill>
        <p:spPr>
          <a:xfrm>
            <a:off x="2149025" y="2850225"/>
            <a:ext cx="6885175" cy="178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1" name="Google Shape;24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242" name="Google Shape;24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8" name="Google Shape;2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9" name="Google Shape;24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1" name="Google Shape;25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6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6"/>
          <p:cNvSpPr txBox="1"/>
          <p:nvPr/>
        </p:nvSpPr>
        <p:spPr>
          <a:xfrm>
            <a:off x="263696" y="578562"/>
            <a:ext cx="8375479" cy="492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6"/>
          <p:cNvSpPr txBox="1"/>
          <p:nvPr/>
        </p:nvSpPr>
        <p:spPr>
          <a:xfrm>
            <a:off x="356937" y="3554810"/>
            <a:ext cx="828223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667" y="1130744"/>
            <a:ext cx="4213066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30587"/>
            <a:ext cx="2053711" cy="206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6"/>
          <p:cNvSpPr txBox="1"/>
          <p:nvPr/>
        </p:nvSpPr>
        <p:spPr>
          <a:xfrm>
            <a:off x="356937" y="3187294"/>
            <a:ext cx="776182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63" name="Google Shape;2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64" name="Google Shape;26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66" name="Google Shape;26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Organizando o código em funções</a:t>
            </a:r>
            <a:endParaRPr/>
          </a:p>
        </p:txBody>
      </p:sp>
      <p:sp>
        <p:nvSpPr>
          <p:cNvPr id="268" name="Google Shape;268;p17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69" name="Google Shape;26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7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https://cursos.alura.com.br/course/python-3-avancando-na-linguagem/task/25168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72" name="Google Shape;272;p17"/>
          <p:cNvSpPr txBox="1"/>
          <p:nvPr/>
        </p:nvSpPr>
        <p:spPr>
          <a:xfrm>
            <a:off x="2371835" y="1263918"/>
            <a:ext cx="5113876" cy="26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Organizar o código em funções permite modularizar tarefas, tornando o software mais legível, manutenível e reutilizável. Isso ajuda a separar lógicas distintas e facilita testes e depuração, essencial para desenvolvimento eficiente.</a:t>
            </a:r>
            <a:endParaRPr/>
          </a:p>
        </p:txBody>
      </p:sp>
      <p:sp>
        <p:nvSpPr>
          <p:cNvPr id="273" name="Google Shape;273;p17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92807" y="806117"/>
            <a:ext cx="1017293" cy="103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4369" y="1139637"/>
            <a:ext cx="2014716" cy="271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7"/>
          <p:cNvSpPr/>
          <p:nvPr/>
        </p:nvSpPr>
        <p:spPr>
          <a:xfrm>
            <a:off x="294369" y="1410423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7"/>
          <p:cNvSpPr/>
          <p:nvPr/>
        </p:nvSpPr>
        <p:spPr>
          <a:xfrm>
            <a:off x="294369" y="2244143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3" name="Google Shape;2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4" name="Google Shape;28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6" name="Google Shape;28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8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Criando mais funções</a:t>
            </a:r>
            <a:endParaRPr/>
          </a:p>
        </p:txBody>
      </p:sp>
      <p:sp>
        <p:nvSpPr>
          <p:cNvPr id="288" name="Google Shape;288;p18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89" name="Google Shape;28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8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https://cursos.alura.com.br/course/python-3-avancando-na-linguagem/task/25202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2" name="Google Shape;292;p18"/>
          <p:cNvSpPr txBox="1"/>
          <p:nvPr/>
        </p:nvSpPr>
        <p:spPr>
          <a:xfrm>
            <a:off x="2378331" y="867466"/>
            <a:ext cx="5113876" cy="341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mais funções em um programa ajuda a dividir a lógica em blocos menores e mais gerenciáveis, aumentando a clareza e a modularidade. Isso permite uma melhor organização, facilita a manutenção e promove a reutilização de código em diferentes partes do projeto.</a:t>
            </a:r>
            <a:endParaRPr/>
          </a:p>
        </p:txBody>
      </p:sp>
      <p:sp>
        <p:nvSpPr>
          <p:cNvPr id="293" name="Google Shape;293;p18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01297" y="806117"/>
            <a:ext cx="1000313" cy="103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4369" y="1139637"/>
            <a:ext cx="2014716" cy="271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8"/>
          <p:cNvSpPr/>
          <p:nvPr/>
        </p:nvSpPr>
        <p:spPr>
          <a:xfrm>
            <a:off x="294369" y="1410423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294369" y="2888380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03" name="Google Shape;3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04" name="Google Shape;3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06" name="Google Shape;30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9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Melhorando a apresentação da forca</a:t>
            </a:r>
            <a:endParaRPr/>
          </a:p>
        </p:txBody>
      </p:sp>
      <p:sp>
        <p:nvSpPr>
          <p:cNvPr id="308" name="Google Shape;308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09" name="Google Shape;30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https://cursos.alura.com.br/course/python-3-avancando-na-linguagem/task/25203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2" name="Google Shape;312;p19"/>
          <p:cNvSpPr txBox="1"/>
          <p:nvPr/>
        </p:nvSpPr>
        <p:spPr>
          <a:xfrm>
            <a:off x="2378331" y="867466"/>
            <a:ext cx="5113876" cy="341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Melhorar a apresentação do código envolve adotar convenções de nomenclatura claras, usar indentação consistente e incluir comentários explicativos. Essas práticas aumentam a legibilidade, facilitam a compreensão por outros desenvolvedores e contribuem para a manutenção do projeto.</a:t>
            </a:r>
            <a:endParaRPr/>
          </a:p>
        </p:txBody>
      </p:sp>
      <p:sp>
        <p:nvSpPr>
          <p:cNvPr id="313" name="Google Shape;313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01297" y="813172"/>
            <a:ext cx="1000313" cy="1016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4369" y="1139637"/>
            <a:ext cx="2014716" cy="271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9"/>
          <p:cNvSpPr/>
          <p:nvPr/>
        </p:nvSpPr>
        <p:spPr>
          <a:xfrm>
            <a:off x="294369" y="1410423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294369" y="3588035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3" name="Google Shape;3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4" name="Google Shape;32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26" name="Google Shape;32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0"/>
          <p:cNvSpPr txBox="1"/>
          <p:nvPr/>
        </p:nvSpPr>
        <p:spPr>
          <a:xfrm>
            <a:off x="141750" y="12884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269544" y="1145300"/>
            <a:ext cx="84285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Trabalhamos com o processo de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refatoração e organização do código em funções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melhora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significativamente a qualidade do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facilitando tanto a compreensão quanto a manutenção do código por diferentes desenvolvedores.</a:t>
            </a:r>
            <a:endParaRPr sz="1200"/>
          </a:p>
        </p:txBody>
      </p:sp>
      <p:sp>
        <p:nvSpPr>
          <p:cNvPr id="329" name="Google Shape;329;p20"/>
          <p:cNvSpPr txBox="1"/>
          <p:nvPr/>
        </p:nvSpPr>
        <p:spPr>
          <a:xfrm>
            <a:off x="3318150" y="3015150"/>
            <a:ext cx="5561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 vamos reconhecer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limitações do paradigma procedural, identificando seus desafios na manutenção e escalabilidade de projetos. </a:t>
            </a:r>
            <a:endParaRPr/>
          </a:p>
        </p:txBody>
      </p:sp>
      <p:pic>
        <p:nvPicPr>
          <p:cNvPr id="330" name="Google Shape;3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9726" y="3244975"/>
            <a:ext cx="1618426" cy="12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36" name="Google Shape;3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37" name="Google Shape;33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39" name="Google Shape;33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 sz="1300"/>
          </a:p>
        </p:txBody>
      </p:sp>
      <p:sp>
        <p:nvSpPr>
          <p:cNvPr id="341" name="Google Shape;341;p21"/>
          <p:cNvSpPr txBox="1"/>
          <p:nvPr/>
        </p:nvSpPr>
        <p:spPr>
          <a:xfrm>
            <a:off x="109800" y="152545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7" name="Google Shape;3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48" name="Google Shape;34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0" name="Google Shape;3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2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2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58" name="Google Shape;3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9" name="Google Shape;35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1" name="Google Shape;36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62" name="Google Shape;36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63" name="Google Shape;363;p23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9" name="Google Shape;3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0" name="Google Shape;37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2" name="Google Shape;37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4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4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4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141500" y="146559"/>
            <a:ext cx="4570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941018" y="1268177"/>
            <a:ext cx="5803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Reconhecer as  técnicas de aprimoramento, legibilidade e manutenção do código.</a:t>
            </a:r>
            <a:endParaRPr sz="1600">
              <a:solidFill>
                <a:schemeClr val="dk1"/>
              </a:solidFill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11">
            <a:alphaModFix/>
          </a:blip>
          <a:srcRect b="27153" l="12118" r="13164" t="25000"/>
          <a:stretch/>
        </p:blipFill>
        <p:spPr>
          <a:xfrm>
            <a:off x="989625" y="1268175"/>
            <a:ext cx="2064876" cy="13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3624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 Sugerida: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"Python Crash Course" por Eric Matthes, um capítulo dedicado a listas e estruturas de dados.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 Online: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Repl.it (https://repl.it) ou o Python Tutor (http://pythontutor.com), que permitem a execução de código Python online sem necessidade de instalação local.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1175025" y="3165100"/>
            <a:ext cx="7660500" cy="1183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8050" y="3290600"/>
            <a:ext cx="962426" cy="9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224" y="995799"/>
            <a:ext cx="1945125" cy="19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149100" y="143645"/>
            <a:ext cx="609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8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8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3580900" y="1365850"/>
            <a:ext cx="50361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Exploramos a escrita e leitura de arquivos com dados.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875" y="1071900"/>
            <a:ext cx="2778350" cy="27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20" name="Google Shape;1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163900" y="143625"/>
            <a:ext cx="804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200" u="none" cap="none" strike="noStrike">
                <a:solidFill>
                  <a:srgbClr val="E70003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4200" u="none" cap="none" strike="noStrike">
              <a:solidFill>
                <a:srgbClr val="E7000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109800" y="2110138"/>
            <a:ext cx="89244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Percebendo a dificuldade de manutenção</a:t>
            </a:r>
            <a:r>
              <a:rPr b="1" lang="pt-BR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</a:t>
            </a:r>
            <a:endParaRPr b="1"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221700" y="816375"/>
            <a:ext cx="7781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Miguel, um desenvolvedor júnior, se deparou com um código complexo e pouco documentado em seu primeiro grande projeto!</a:t>
            </a:r>
            <a:endParaRPr sz="1300"/>
          </a:p>
        </p:txBody>
      </p:sp>
      <p:sp>
        <p:nvSpPr>
          <p:cNvPr id="124" name="Google Shape;124;p6"/>
          <p:cNvSpPr txBox="1"/>
          <p:nvPr/>
        </p:nvSpPr>
        <p:spPr>
          <a:xfrm>
            <a:off x="3502925" y="3029000"/>
            <a:ext cx="526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"Como posso tornar este código mais limpo e fácil de entender para todos na equipe?"</a:t>
            </a:r>
            <a:endParaRPr sz="1800"/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6">
            <a:alphaModFix/>
          </a:blip>
          <a:srcRect b="0" l="0" r="0" t="4906"/>
          <a:stretch/>
        </p:blipFill>
        <p:spPr>
          <a:xfrm>
            <a:off x="1359775" y="2773837"/>
            <a:ext cx="2187477" cy="208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5874" y="348475"/>
            <a:ext cx="2108450" cy="21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/>
        </p:nvSpPr>
        <p:spPr>
          <a:xfrm>
            <a:off x="163900" y="28633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Miguel pensa…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4" name="Google Shape;1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4317125" y="825841"/>
            <a:ext cx="43743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3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 é a primeira etapa para </a:t>
            </a:r>
            <a:r>
              <a:rPr b="1" lang="pt-BR"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Miguel</a:t>
            </a:r>
            <a:r>
              <a:rPr b="1" i="0" lang="pt-BR" sz="3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começar a refatorar o código?</a:t>
            </a:r>
            <a:endParaRPr b="1" i="0" sz="3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1786" y="4277238"/>
            <a:ext cx="1130943" cy="7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4921637" y="4563937"/>
            <a:ext cx="3095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Quem sabe responde!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5">
            <a:alphaModFix/>
          </a:blip>
          <a:srcRect b="0" l="0" r="5285" t="14675"/>
          <a:stretch/>
        </p:blipFill>
        <p:spPr>
          <a:xfrm>
            <a:off x="109800" y="263240"/>
            <a:ext cx="4096450" cy="369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6725" y="160974"/>
            <a:ext cx="937426" cy="496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2425" y="4440600"/>
            <a:ext cx="601725" cy="55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7" name="Google Shape;1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9" name="Google Shape;14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163900" y="145170"/>
            <a:ext cx="6094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1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41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-118250" y="957875"/>
            <a:ext cx="56079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primeira coisa a ser feita</a:t>
            </a: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entender completamente a funcionalidade do código existente,</a:t>
            </a:r>
            <a:r>
              <a:rPr b="1"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 </a:t>
            </a: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seguida, a identificação de trechos que podem ser simplificados ou divididos em funções menores</a:t>
            </a:r>
            <a:r>
              <a:rPr b="1"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1600" y="280300"/>
            <a:ext cx="4412400" cy="44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109799" y="90225"/>
            <a:ext cx="340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1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0" i="0" sz="41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3182425" y="263980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tema foca em técnicas para estruturar código de maneira mais limpa e eficiente!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9"/>
          <p:cNvPicPr preferRelativeResize="0"/>
          <p:nvPr/>
        </p:nvPicPr>
        <p:blipFill rotWithShape="1">
          <a:blip r:embed="rId3">
            <a:alphaModFix/>
          </a:blip>
          <a:srcRect b="7253" l="0" r="50702" t="3421"/>
          <a:stretch/>
        </p:blipFill>
        <p:spPr>
          <a:xfrm>
            <a:off x="6447448" y="90225"/>
            <a:ext cx="2586749" cy="49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025" y="122825"/>
            <a:ext cx="856926" cy="4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0799" y="4424925"/>
            <a:ext cx="605149" cy="5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 txBox="1"/>
          <p:nvPr/>
        </p:nvSpPr>
        <p:spPr>
          <a:xfrm>
            <a:off x="109800" y="881725"/>
            <a:ext cx="74133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Melhorar o código e a apresentação, organizando-o em funções, é uma prática essencial no desenvolvimento de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aumentar a legibilidade, facilitar a manutenção e promover a reutilização de código.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75" y="2460900"/>
            <a:ext cx="2950450" cy="231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66" name="Google Shape;16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